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95" r:id="rId3"/>
    <p:sldId id="294" r:id="rId4"/>
    <p:sldId id="308" r:id="rId5"/>
    <p:sldId id="310" r:id="rId6"/>
    <p:sldId id="311" r:id="rId7"/>
    <p:sldId id="309" r:id="rId8"/>
    <p:sldId id="312" r:id="rId9"/>
    <p:sldId id="313" r:id="rId10"/>
    <p:sldId id="314" r:id="rId11"/>
    <p:sldId id="315" r:id="rId12"/>
    <p:sldId id="316" r:id="rId13"/>
    <p:sldId id="26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867" autoAdjust="0"/>
  </p:normalViewPr>
  <p:slideViewPr>
    <p:cSldViewPr snapToGrid="0">
      <p:cViewPr varScale="1">
        <p:scale>
          <a:sx n="95" d="100"/>
          <a:sy n="95" d="100"/>
        </p:scale>
        <p:origin x="1134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一种用于句子分类的参数高效的多尺度递归网络，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调查研究我们所提议的模型中每个组件的独立影响。我们探讨了窗口尺度、惩罚损失和字符嵌入的影响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使用单个尺度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显著降低了精度。这说明了整合多尺度窗口学习句子中变大小短语的必要性。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我们可以看到，消除惩罚损失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或字符嵌入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也会损害性能，这验证了这些组件对我们的模型是有益的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2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显示了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数据集上的两个示例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通过可视化技术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(Li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等人，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展示了在最大池化中几个最有贡献的位置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在第一个例子中，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错误地抓住了“真的很酷”这个他们注意句子的后半部分来进行正确的分类。在第二个例子中，三个模型都提取了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admire it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这一关键短语，建议将句子归类为肯定句关键词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DLSTM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和我们的模型根据关键词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捕获了非连续依赖关系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279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611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081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句子分类的核心是提取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n-gram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的特征理解句子的语义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现在模型大多是是叠加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来解决这个问题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无法建模短语的非连续依赖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比如这个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bad,cnn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的卷积和较小是无法获取其语义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则更关注时间较晚的单词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忽略早期的语义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并且之前有方法使用固定大小的滑动窗口提取短语的语义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但是就像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bit boring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almost as bad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一样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短语的长度不同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也很难提取更好的语义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所以本文提出了多尺度正交独立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LSTM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2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这个是文章的整体模型</a:t>
            </a:r>
            <a:r>
              <a:rPr lang="en-US" altLang="zh-CN" dirty="0" smtClean="0"/>
              <a:t>,</a:t>
            </a:r>
            <a:r>
              <a:rPr lang="zh-CN" altLang="en-US" dirty="0" smtClean="0"/>
              <a:t>主要包含了两个模块</a:t>
            </a:r>
            <a:r>
              <a:rPr lang="en-US" altLang="zh-CN" dirty="0" smtClean="0"/>
              <a:t>.</a:t>
            </a:r>
            <a:r>
              <a:rPr lang="zh-CN" altLang="en-US" dirty="0" smtClean="0"/>
              <a:t>一个是</a:t>
            </a:r>
            <a:r>
              <a:rPr lang="en-US" altLang="zh-CN" dirty="0" smtClean="0"/>
              <a:t>triple-S</a:t>
            </a:r>
            <a:r>
              <a:rPr lang="zh-CN" altLang="en-US" dirty="0" smtClean="0"/>
              <a:t>这个模块</a:t>
            </a:r>
            <a:r>
              <a:rPr lang="en-US" altLang="zh-CN" dirty="0" smtClean="0"/>
              <a:t>,</a:t>
            </a:r>
            <a:r>
              <a:rPr lang="zh-CN" altLang="en-US" dirty="0" smtClean="0"/>
              <a:t>另一个是</a:t>
            </a:r>
            <a:r>
              <a:rPr lang="en-US" altLang="zh-CN" dirty="0" smtClean="0"/>
              <a:t>ODE-LSTM</a:t>
            </a:r>
            <a:r>
              <a:rPr lang="zh-CN" altLang="en-US" dirty="0" smtClean="0"/>
              <a:t>模块</a:t>
            </a:r>
            <a:endParaRPr lang="en-US" altLang="zh-CN" dirty="0" smtClean="0"/>
          </a:p>
          <a:p>
            <a:r>
              <a:rPr lang="zh-CN" altLang="en-US" dirty="0" smtClean="0"/>
              <a:t>首先将整个句子作为输入</a:t>
            </a:r>
            <a:r>
              <a:rPr lang="en-US" altLang="zh-CN" dirty="0" smtClean="0"/>
              <a:t>,</a:t>
            </a:r>
            <a:r>
              <a:rPr lang="zh-CN" altLang="en-US" dirty="0" smtClean="0"/>
              <a:t>输入到</a:t>
            </a:r>
            <a:r>
              <a:rPr lang="en-US" altLang="zh-CN" dirty="0" smtClean="0"/>
              <a:t>triple-S</a:t>
            </a:r>
            <a:r>
              <a:rPr lang="zh-CN" altLang="en-US" dirty="0" smtClean="0"/>
              <a:t>模块</a:t>
            </a:r>
            <a:r>
              <a:rPr lang="en-US" altLang="zh-CN" dirty="0" smtClean="0"/>
              <a:t>,</a:t>
            </a:r>
            <a:r>
              <a:rPr lang="zh-CN" altLang="en-US" dirty="0" smtClean="0"/>
              <a:t>进行滑动</a:t>
            </a:r>
            <a:r>
              <a:rPr lang="en-US" altLang="zh-CN" dirty="0" smtClean="0"/>
              <a:t>,</a:t>
            </a:r>
            <a:r>
              <a:rPr lang="zh-CN" altLang="en-US" dirty="0" smtClean="0"/>
              <a:t>切分</a:t>
            </a:r>
            <a:r>
              <a:rPr lang="en-US" altLang="zh-CN" dirty="0" smtClean="0"/>
              <a:t>,</a:t>
            </a:r>
            <a:r>
              <a:rPr lang="zh-CN" altLang="en-US" dirty="0" smtClean="0"/>
              <a:t>堆叠三个操作</a:t>
            </a:r>
            <a:r>
              <a:rPr lang="en-US" altLang="zh-CN" dirty="0" smtClean="0"/>
              <a:t>,</a:t>
            </a:r>
            <a:r>
              <a:rPr lang="zh-CN" altLang="en-US" dirty="0" smtClean="0"/>
              <a:t>这里的</a:t>
            </a:r>
            <a:r>
              <a:rPr lang="en-US" altLang="zh-CN" dirty="0" smtClean="0"/>
              <a:t>S1,S2,S3</a:t>
            </a:r>
            <a:r>
              <a:rPr lang="zh-CN" altLang="en-US" dirty="0" smtClean="0"/>
              <a:t>表示的是不同大小的滑动窗口</a:t>
            </a:r>
            <a:r>
              <a:rPr lang="en-US" altLang="zh-CN" dirty="0" smtClean="0"/>
              <a:t>,</a:t>
            </a:r>
          </a:p>
          <a:p>
            <a:r>
              <a:rPr lang="zh-CN" altLang="en-US" dirty="0" smtClean="0"/>
              <a:t>图</a:t>
            </a:r>
            <a:r>
              <a:rPr lang="en-US" altLang="zh-CN" dirty="0" smtClean="0"/>
              <a:t>b</a:t>
            </a:r>
            <a:r>
              <a:rPr lang="zh-CN" altLang="en-US" dirty="0" smtClean="0"/>
              <a:t>表示的是滑动窗口大小为</a:t>
            </a:r>
            <a:r>
              <a:rPr lang="en-US" altLang="zh-CN" dirty="0" smtClean="0"/>
              <a:t>3,</a:t>
            </a:r>
            <a:r>
              <a:rPr lang="zh-CN" altLang="en-US" dirty="0" smtClean="0"/>
              <a:t>进行的操作结果</a:t>
            </a:r>
            <a:r>
              <a:rPr lang="en-US" altLang="zh-CN" dirty="0" smtClean="0"/>
              <a:t>,</a:t>
            </a:r>
            <a:r>
              <a:rPr lang="zh-CN" altLang="en-US" dirty="0" smtClean="0"/>
              <a:t>最后一个句子得到的是小批量</a:t>
            </a:r>
            <a:r>
              <a:rPr lang="en-US" altLang="zh-CN" dirty="0" smtClean="0"/>
              <a:t>batch</a:t>
            </a:r>
            <a:r>
              <a:rPr lang="zh-CN" altLang="en-US" dirty="0" smtClean="0"/>
              <a:t>的数据</a:t>
            </a:r>
            <a:r>
              <a:rPr lang="en-US" altLang="zh-CN" dirty="0" smtClean="0"/>
              <a:t>.</a:t>
            </a:r>
            <a:r>
              <a:rPr lang="zh-CN" altLang="en-US" dirty="0" smtClean="0"/>
              <a:t>进行</a:t>
            </a:r>
            <a:r>
              <a:rPr lang="en-US" altLang="zh-CN" dirty="0" smtClean="0"/>
              <a:t>ODE-LSTM</a:t>
            </a:r>
          </a:p>
          <a:p>
            <a:r>
              <a:rPr lang="zh-CN" altLang="en-US" dirty="0" smtClean="0"/>
              <a:t>这里的</a:t>
            </a:r>
            <a:r>
              <a:rPr lang="en-US" altLang="zh-CN" dirty="0" smtClean="0"/>
              <a:t>ODE-LSTM</a:t>
            </a:r>
            <a:r>
              <a:rPr lang="zh-CN" altLang="en-US" dirty="0" smtClean="0"/>
              <a:t>借鉴的是</a:t>
            </a:r>
            <a:r>
              <a:rPr lang="en-US" altLang="zh-CN" dirty="0" smtClean="0"/>
              <a:t>17</a:t>
            </a:r>
            <a:r>
              <a:rPr lang="zh-CN" altLang="en-US" dirty="0" smtClean="0"/>
              <a:t>年的一篇文章</a:t>
            </a:r>
            <a:r>
              <a:rPr lang="en-US" altLang="zh-CN" dirty="0" smtClean="0"/>
              <a:t>,</a:t>
            </a:r>
            <a:r>
              <a:rPr lang="zh-CN" altLang="en-US" dirty="0" smtClean="0"/>
              <a:t>那篇文章里有两种方法</a:t>
            </a:r>
            <a:r>
              <a:rPr lang="en-US" altLang="zh-CN" dirty="0" smtClean="0"/>
              <a:t>,</a:t>
            </a:r>
            <a:r>
              <a:rPr lang="zh-CN" altLang="en-US" dirty="0" smtClean="0"/>
              <a:t>一是将</a:t>
            </a:r>
            <a:r>
              <a:rPr lang="en-US" altLang="zh-CN" dirty="0" smtClean="0"/>
              <a:t>W</a:t>
            </a:r>
            <a:r>
              <a:rPr lang="zh-CN" altLang="en-US" dirty="0" smtClean="0"/>
              <a:t>进行矩阵分解</a:t>
            </a:r>
            <a:r>
              <a:rPr lang="en-US" altLang="zh-CN" dirty="0" smtClean="0"/>
              <a:t>,</a:t>
            </a:r>
            <a:r>
              <a:rPr lang="zh-CN" altLang="en-US" dirty="0" smtClean="0"/>
              <a:t>二是将输入和输出划分为尺度更小的状态</a:t>
            </a:r>
            <a:r>
              <a:rPr lang="en-US" altLang="zh-CN" dirty="0" smtClean="0"/>
              <a:t>,</a:t>
            </a:r>
            <a:r>
              <a:rPr lang="zh-CN" altLang="en-US" dirty="0" smtClean="0"/>
              <a:t>本文使用的是第二种方法</a:t>
            </a:r>
            <a:r>
              <a:rPr lang="en-US" altLang="zh-CN" dirty="0" smtClean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122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这里展示的是</a:t>
            </a:r>
            <a:r>
              <a:rPr lang="en-US" altLang="zh-CN" dirty="0" smtClean="0"/>
              <a:t>LSTM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OED-LSTM</a:t>
            </a:r>
            <a:r>
              <a:rPr lang="zh-CN" altLang="en-US" dirty="0" smtClean="0"/>
              <a:t>的区别</a:t>
            </a:r>
            <a:r>
              <a:rPr lang="en-US" altLang="zh-CN" dirty="0" smtClean="0"/>
              <a:t>.</a:t>
            </a:r>
            <a:r>
              <a:rPr lang="zh-CN" altLang="en-US" dirty="0" smtClean="0"/>
              <a:t>普通的</a:t>
            </a:r>
            <a:r>
              <a:rPr lang="en-US" altLang="zh-CN" dirty="0" smtClean="0"/>
              <a:t>LSTM</a:t>
            </a:r>
            <a:r>
              <a:rPr lang="zh-CN" altLang="en-US" dirty="0" smtClean="0"/>
              <a:t>是进行全连接</a:t>
            </a:r>
            <a:r>
              <a:rPr lang="en-US" altLang="zh-CN" dirty="0" smtClean="0"/>
              <a:t>,</a:t>
            </a:r>
            <a:r>
              <a:rPr lang="zh-CN" altLang="en-US" dirty="0" smtClean="0"/>
              <a:t>也就是每一个特征之间有连线</a:t>
            </a:r>
            <a:r>
              <a:rPr lang="en-US" altLang="zh-CN" dirty="0" smtClean="0"/>
              <a:t>,ODE-LSTM</a:t>
            </a:r>
            <a:r>
              <a:rPr lang="zh-CN" altLang="en-US" dirty="0" smtClean="0"/>
              <a:t>则是将输入和输出进行划分</a:t>
            </a:r>
            <a:r>
              <a:rPr lang="en-US" altLang="zh-CN" dirty="0" smtClean="0"/>
              <a:t>,</a:t>
            </a:r>
            <a:r>
              <a:rPr lang="zh-CN" altLang="en-US" dirty="0" smtClean="0"/>
              <a:t>只有对应的输入和输出之间才有关系</a:t>
            </a:r>
            <a:r>
              <a:rPr lang="en-US" altLang="zh-CN" dirty="0" smtClean="0"/>
              <a:t>,</a:t>
            </a:r>
            <a:r>
              <a:rPr lang="zh-CN" altLang="en-US" dirty="0" smtClean="0"/>
              <a:t>并且文章中还指出</a:t>
            </a:r>
            <a:r>
              <a:rPr lang="en-US" altLang="zh-CN" dirty="0" smtClean="0"/>
              <a:t>,</a:t>
            </a:r>
            <a:r>
              <a:rPr lang="zh-CN" altLang="en-US" dirty="0" smtClean="0"/>
              <a:t>如果小隐藏状态都提供了类似的特征</a:t>
            </a:r>
            <a:r>
              <a:rPr lang="en-US" altLang="zh-CN" dirty="0" smtClean="0"/>
              <a:t>,</a:t>
            </a:r>
            <a:r>
              <a:rPr lang="zh-CN" altLang="en-US" dirty="0" smtClean="0"/>
              <a:t>那么会造成冗余</a:t>
            </a:r>
            <a:r>
              <a:rPr lang="en-US" altLang="zh-CN" dirty="0" smtClean="0"/>
              <a:t>,</a:t>
            </a:r>
            <a:r>
              <a:rPr lang="zh-CN" altLang="en-US" dirty="0" smtClean="0"/>
              <a:t>所以对这个有惩罚损失</a:t>
            </a:r>
            <a:r>
              <a:rPr lang="en-US" altLang="zh-CN" dirty="0" smtClean="0"/>
              <a:t>,</a:t>
            </a:r>
            <a:r>
              <a:rPr lang="zh-CN" altLang="en-US" dirty="0" smtClean="0"/>
              <a:t>参考的是</a:t>
            </a:r>
            <a:r>
              <a:rPr lang="en-US" altLang="zh-CN" dirty="0" smtClean="0"/>
              <a:t>17</a:t>
            </a:r>
            <a:r>
              <a:rPr lang="zh-CN" altLang="en-US" dirty="0" smtClean="0"/>
              <a:t>年的一篇文章</a:t>
            </a:r>
            <a:r>
              <a:rPr lang="en-US" altLang="zh-CN" dirty="0" smtClean="0"/>
              <a:t>.</a:t>
            </a:r>
            <a:r>
              <a:rPr lang="zh-CN" altLang="en-US" dirty="0" smtClean="0"/>
              <a:t>考虑的是两个小隐藏状态之间的正交损失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07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刚才介绍的是一个滑动窗口的过程</a:t>
            </a:r>
            <a:r>
              <a:rPr lang="en-US" altLang="zh-CN" dirty="0" smtClean="0"/>
              <a:t>,</a:t>
            </a:r>
            <a:r>
              <a:rPr lang="zh-CN" altLang="en-US" dirty="0" smtClean="0"/>
              <a:t>作者使用可变大小的滑动窗口分别做相同的操作</a:t>
            </a:r>
            <a:r>
              <a:rPr lang="en-US" altLang="zh-CN" dirty="0" smtClean="0"/>
              <a:t>.</a:t>
            </a:r>
            <a:r>
              <a:rPr lang="zh-CN" altLang="en-US" dirty="0" smtClean="0"/>
              <a:t>最后将最终的隐藏状态拼接起来</a:t>
            </a:r>
            <a:r>
              <a:rPr lang="en-US" altLang="zh-CN" dirty="0" smtClean="0"/>
              <a:t>.</a:t>
            </a:r>
            <a:r>
              <a:rPr lang="zh-CN" altLang="en-US" dirty="0" smtClean="0"/>
              <a:t>通过全连接层</a:t>
            </a:r>
            <a:r>
              <a:rPr lang="en-US" altLang="zh-CN" dirty="0" smtClean="0"/>
              <a:t>,</a:t>
            </a:r>
            <a:r>
              <a:rPr lang="zh-CN" altLang="en-US" dirty="0" smtClean="0"/>
              <a:t>过</a:t>
            </a:r>
            <a:r>
              <a:rPr lang="en-US" altLang="zh-CN" dirty="0" err="1" smtClean="0"/>
              <a:t>Softmax</a:t>
            </a:r>
            <a:r>
              <a:rPr lang="en-US" altLang="zh-CN" dirty="0" smtClean="0"/>
              <a:t>,</a:t>
            </a:r>
            <a:r>
              <a:rPr lang="zh-CN" altLang="en-US" dirty="0" smtClean="0"/>
              <a:t>得到分类的结果</a:t>
            </a:r>
            <a:r>
              <a:rPr lang="en-US" altLang="zh-CN" dirty="0" smtClean="0"/>
              <a:t>.</a:t>
            </a:r>
          </a:p>
          <a:p>
            <a:r>
              <a:rPr lang="zh-CN" altLang="en-US" dirty="0" smtClean="0"/>
              <a:t>损失函数最后加上了正交损失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3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统计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个数据集的句子分类。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目标类的数量。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平均句子长度。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ml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最大句子长度。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Train/Dev/Test: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训练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验证</a:t>
            </a:r>
            <a:r>
              <a:rPr lang="en-US" altLang="zh-CN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测试集的大小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(CV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表示使用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倍交叉验证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133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这里结果比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的效果低一些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原因是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在每一层使用了深度扩张的卷积层和胶囊模块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是一个更为复杂的模型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而本文提出的模型可以看成是一个单层的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TextCNN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模型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TextCNN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的参数数量随着滑动窗口的大小增加而增加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,MODE-LSTM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则不会改变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4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直接堆叠的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C-LSTM(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深蓝线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在训练集上收敛很快，但在验证或测试集上的性能很差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Self-attention(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深绿色线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可以利用注意机制缓解特征冗余，但由于参数数量较多，仍会发生过拟合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14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338964" y="4159444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EMNLP_2020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185075" y="6000643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en-US" altLang="zh-CN" dirty="0" smtClean="0"/>
              <a:t> Song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3007" y="1659482"/>
            <a:ext cx="7469250" cy="249996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5859677" y="4854018"/>
            <a:ext cx="477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/>
              <a:t>https://github.com/qianlima-lab/MODE-LSTM</a:t>
            </a: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2" y="1967503"/>
            <a:ext cx="5449060" cy="3419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252" y="2482654"/>
            <a:ext cx="6420677" cy="23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4" y="2483765"/>
            <a:ext cx="11155332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11" y="1856192"/>
            <a:ext cx="7056414" cy="27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79998"/>
            <a:ext cx="10515600" cy="765664"/>
          </a:xfrm>
        </p:spPr>
        <p:txBody>
          <a:bodyPr/>
          <a:lstStyle/>
          <a:p>
            <a:r>
              <a:rPr lang="en-US" altLang="zh-CN" sz="4400" dirty="0"/>
              <a:t>Outline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77987" y="1375975"/>
            <a:ext cx="8836025" cy="486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Motivation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Approach</a:t>
            </a: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</a:rPr>
              <a:t>Experiments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chemeClr val="tx1"/>
                </a:solidFill>
                <a:effectLst/>
              </a:rPr>
              <a:t>Conclusion</a:t>
            </a:r>
            <a:endParaRPr lang="en-US" altLang="zh-CN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25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Motivation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428" y="2772438"/>
            <a:ext cx="7228594" cy="153634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17374" y="3078944"/>
            <a:ext cx="1742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CNN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b="1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1" dirty="0" smtClean="0"/>
              <a:t>RNN</a:t>
            </a:r>
            <a:endParaRPr lang="en-US" altLang="zh-CN" b="1" dirty="0"/>
          </a:p>
        </p:txBody>
      </p:sp>
    </p:spTree>
    <p:extLst>
      <p:ext uri="{BB962C8B-B14F-4D97-AF65-F5344CB8AC3E}">
        <p14:creationId xmlns:p14="http://schemas.microsoft.com/office/powerpoint/2010/main" val="33030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7" y="610424"/>
            <a:ext cx="12065585" cy="62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399" y="1684188"/>
            <a:ext cx="3539201" cy="23809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395" y="1038325"/>
            <a:ext cx="4383605" cy="1903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" y="983972"/>
            <a:ext cx="4251725" cy="19573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2131" y="3306283"/>
            <a:ext cx="1368448" cy="3021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2131" y="3756203"/>
            <a:ext cx="1475418" cy="3414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2131" y="4313379"/>
            <a:ext cx="1183701" cy="3234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613" y="3210336"/>
            <a:ext cx="2354406" cy="44758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613" y="3926912"/>
            <a:ext cx="1452583" cy="386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5699" y="3981733"/>
            <a:ext cx="979197" cy="2530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092" y="4531168"/>
            <a:ext cx="2342927" cy="3432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1613" y="5018064"/>
            <a:ext cx="1711995" cy="3055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092" y="5512248"/>
            <a:ext cx="1452583" cy="2949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04064" y="5512248"/>
            <a:ext cx="4583870" cy="11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Approach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16" y="1316060"/>
            <a:ext cx="10044462" cy="360117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45" y="4917238"/>
            <a:ext cx="5591955" cy="9812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76" y="6123710"/>
            <a:ext cx="5134692" cy="5144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362" y="5313972"/>
            <a:ext cx="5487166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34" y="1372604"/>
            <a:ext cx="5727776" cy="528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74" y="593488"/>
            <a:ext cx="7843141" cy="626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838200" y="679998"/>
            <a:ext cx="10515600" cy="7656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400" dirty="0" smtClean="0">
                <a:latin typeface="华康俪金黑W8(P)" panose="020B0800000000000000" pitchFamily="34" charset="-122"/>
              </a:rPr>
              <a:t>Experiments</a:t>
            </a:r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zh-CN" sz="4400" dirty="0">
              <a:latin typeface="华康俪金黑W8(P)" panose="020B0800000000000000" pitchFamily="34" charset="-122"/>
            </a:endParaRPr>
          </a:p>
          <a:p>
            <a:endParaRPr lang="en-US" altLang="en-US" sz="4400" dirty="0">
              <a:latin typeface="华康俪金黑W8(P)" panose="020B08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3" y="1684201"/>
            <a:ext cx="12075947" cy="354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35950</TotalTime>
  <Words>849</Words>
  <Application>Microsoft Office PowerPoint</Application>
  <PresentationFormat>宽屏</PresentationFormat>
  <Paragraphs>67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1285</cp:revision>
  <dcterms:created xsi:type="dcterms:W3CDTF">2017-04-22T07:59:29Z</dcterms:created>
  <dcterms:modified xsi:type="dcterms:W3CDTF">2021-01-23T05:58:16Z</dcterms:modified>
</cp:coreProperties>
</file>